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Nunito" panose="020B0604020202020204" charset="-18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PT Sans Narrow" panose="020B0604020202020204" charset="-18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FC07E1-DDF3-44F9-BE7C-B8E866DA29BC}">
  <a:tblStyle styleId="{25FC07E1-DDF3-44F9-BE7C-B8E866DA29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4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1f39c2278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1f39c2278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1f39c2278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1f39c2278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1f39c2278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1f39c2278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1f39c2278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1f39c2278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1f39c2f8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1f39c2f8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1f39c227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1f39c227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1f39c2278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1f39c2278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1f39c227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1f39c227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1f39c227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1f39c227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1f39c227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1f39c227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1f39c2278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1f39c2278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1f39c2278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1f39c2278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f39c2278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1f39c2278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1f39c2278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1f39c2278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1f39c227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1f39c227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1f39c2278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1f39c2278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1f39c227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1f39c227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rgbClr val="FFE59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03209645-8ba2-4a7e-b12c-805395fc8764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051/809/57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-sfera.hr/dodatni-digitalni-sadrzaji/03209645-8ba2-4a7e-b12c-805395fc8764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taN9uYhOa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-sfera.hr/dodatni-digitalni-sadrzaji/03209645-8ba2-4a7e-b12c-805395fc8764/assets/image/delphi_tripod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67650" y="21962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000" dirty="0">
                <a:solidFill>
                  <a:srgbClr val="990000"/>
                </a:solidFill>
                <a:latin typeface="+mj-lt"/>
              </a:rPr>
              <a:t>GRČKO PISMO, UMJETNOST, RELIGIJA, FILOZOFIJA I ZNANOST</a:t>
            </a:r>
            <a:endParaRPr sz="4000" dirty="0">
              <a:solidFill>
                <a:srgbClr val="99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j-lt"/>
              </a:rPr>
              <a:t>Heroji i muze</a:t>
            </a:r>
            <a:endParaRPr dirty="0">
              <a:latin typeface="+mj-lt"/>
            </a:endParaRPr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436800" y="1395775"/>
            <a:ext cx="53955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Klikni na pojam i saznaj tko su bili </a:t>
            </a:r>
            <a:r>
              <a:rPr lang="hr" u="sng" dirty="0">
                <a:solidFill>
                  <a:srgbClr val="E06666"/>
                </a:solidFill>
                <a:latin typeface="+mn-lt"/>
                <a:hlinkClick r:id="rId3"/>
              </a:rPr>
              <a:t>HEROJI I MUZE</a:t>
            </a:r>
            <a:endParaRPr dirty="0">
              <a:solidFill>
                <a:srgbClr val="E06666"/>
              </a:solidFill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 dirty="0">
                <a:solidFill>
                  <a:srgbClr val="000000"/>
                </a:solidFill>
                <a:latin typeface="+mn-lt"/>
              </a:rPr>
              <a:t>7.  U bilježnicu napiši imena heroja koji se spominju i ime muze zaštitnice povijesti.</a:t>
            </a:r>
            <a:endParaRPr b="1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Nacrtaj muzu povijesti.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64938"/>
            <a:ext cx="3143250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dirty="0">
                <a:latin typeface="+mj-lt"/>
              </a:rPr>
              <a:t>UMJETNOST, KNJIŽEVNOST I KAZALIŠTE</a:t>
            </a:r>
            <a:endParaRPr sz="2400" dirty="0">
              <a:latin typeface="+mj-lt"/>
            </a:endParaRPr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r" b="1" i="1" dirty="0">
                <a:solidFill>
                  <a:srgbClr val="000000"/>
                </a:solidFill>
                <a:latin typeface="+mn-lt"/>
              </a:rPr>
              <a:t>prisjeti se</a:t>
            </a:r>
            <a:r>
              <a:rPr lang="hr" dirty="0">
                <a:solidFill>
                  <a:srgbClr val="000000"/>
                </a:solidFill>
                <a:latin typeface="+mn-lt"/>
              </a:rPr>
              <a:t> tko je vladao Atenom u 5. st. pr. Krista te kako Atena troši novac iz zajedničke blagajne Atenskog pomorskog saveza.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Periklo je okupio istaknute Grke, korištenjem novca iz zajedničke blagajne Atena postaje kulturno središte Grčke.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 ➤ </a:t>
            </a:r>
            <a:r>
              <a:rPr lang="hr" b="1" dirty="0">
                <a:solidFill>
                  <a:srgbClr val="000000"/>
                </a:solidFill>
                <a:latin typeface="+mn-lt"/>
              </a:rPr>
              <a:t>8. Pročitaj tekst u udžbeniku na str. 152. – 154. i u bilježnicu zapiši imena:</a:t>
            </a:r>
            <a:endParaRPr b="1" dirty="0">
              <a:solidFill>
                <a:srgbClr val="000000"/>
              </a:solidFill>
              <a:latin typeface="+mn-lt"/>
            </a:endParaRPr>
          </a:p>
          <a:p>
            <a:pPr lvl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+mn-lt"/>
              </a:rPr>
              <a:t>pisaca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+mn-lt"/>
              </a:rPr>
              <a:t>znanstvenika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+mn-lt"/>
              </a:rPr>
              <a:t>filozofa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+mn-lt"/>
              </a:rPr>
              <a:t>povjesničara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8525" y="3226600"/>
            <a:ext cx="1945474" cy="1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5704400" y="412050"/>
            <a:ext cx="3127800" cy="41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+mn-lt"/>
              </a:rPr>
              <a:t>prouči fotografiju i razmisli zašto je kazalište izgrađeno baš na ovaj način i jesu li današnja kazališta ovako ili slično građena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75" y="142875"/>
            <a:ext cx="5411651" cy="48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2735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j-lt"/>
              </a:rPr>
              <a:t>HELENIZAM</a:t>
            </a:r>
            <a:endParaRPr dirty="0">
              <a:latin typeface="+mj-lt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11700" y="980975"/>
            <a:ext cx="8520600" cy="3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➤ </a:t>
            </a: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prisjeti se kakvu je politiku vodio Aleksandar Veliki i koje je prostore osvojio?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Aleksandrovim osvajačkim pohodima započinje 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 i="1" dirty="0">
                <a:solidFill>
                  <a:srgbClr val="990000"/>
                </a:solidFill>
                <a:latin typeface="+mn-lt"/>
                <a:ea typeface="Nunito"/>
                <a:cs typeface="Nunito"/>
                <a:sym typeface="Nunito"/>
              </a:rPr>
              <a:t>HELENIZAM – razdoblje od 330. – 30. g. pr. Krista u kojem dolazi do miješanja grčke i makedonske kulture s kulturama Azije.</a:t>
            </a:r>
            <a:endParaRPr b="1" i="1" dirty="0">
              <a:solidFill>
                <a:srgbClr val="99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lvl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prepiši objašnjenje pojma u bilježnicu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➤ </a:t>
            </a:r>
            <a:r>
              <a:rPr lang="en-GB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P</a:t>
            </a: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ročitaj tekst u udžbeniku </a:t>
            </a:r>
            <a:r>
              <a:rPr lang="en-GB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n</a:t>
            </a:r>
            <a:r>
              <a:rPr lang="hr-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a </a:t>
            </a: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str. 156. (ispod slike „svadba Europe i Azije”)i odgovori u bilježnicu: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hr" b="1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9. Koji je </a:t>
            </a:r>
            <a:r>
              <a:rPr lang="en-GB" b="1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b</a:t>
            </a:r>
            <a:r>
              <a:rPr lang="hr-HR" b="1" dirty="0" err="1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io</a:t>
            </a:r>
            <a:r>
              <a:rPr lang="hr-HR" b="1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 </a:t>
            </a:r>
            <a:r>
              <a:rPr lang="hr" b="1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najlakši način, prema Aleksandru, da se stope različite kulture?</a:t>
            </a:r>
            <a:endParaRPr b="1"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311700" y="2581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dirty="0">
                <a:solidFill>
                  <a:srgbClr val="000000"/>
                </a:solidFill>
                <a:latin typeface="+mj-lt"/>
                <a:ea typeface="Nunito"/>
                <a:cs typeface="Nunito"/>
                <a:sym typeface="Nunito"/>
              </a:rPr>
              <a:t>Najpoznatije skulpture helenističke umjetnosti</a:t>
            </a:r>
            <a:endParaRPr sz="2400" dirty="0">
              <a:solidFill>
                <a:srgbClr val="000000"/>
              </a:solidFill>
              <a:latin typeface="+mj-lt"/>
              <a:ea typeface="Nunito"/>
              <a:cs typeface="Nunito"/>
              <a:sym typeface="Nunito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5131575" y="4451325"/>
            <a:ext cx="3700800" cy="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" sz="1400" dirty="0">
                <a:latin typeface="+mn-lt"/>
                <a:ea typeface="Nunito"/>
                <a:cs typeface="Nunito"/>
                <a:sym typeface="Nunito"/>
              </a:rPr>
              <a:t>Nika sa Samotrake</a:t>
            </a:r>
            <a:endParaRPr sz="1400" dirty="0">
              <a:latin typeface="+mn-lt"/>
              <a:ea typeface="Nunito"/>
              <a:cs typeface="Nunito"/>
              <a:sym typeface="Nunito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65525"/>
            <a:ext cx="3246000" cy="34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2125" y="1229200"/>
            <a:ext cx="2971525" cy="315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/>
          <p:nvPr/>
        </p:nvSpPr>
        <p:spPr>
          <a:xfrm>
            <a:off x="167075" y="4568725"/>
            <a:ext cx="3759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n-lt"/>
                <a:ea typeface="Nunito"/>
                <a:cs typeface="Nunito"/>
                <a:sym typeface="Nunito"/>
              </a:rPr>
              <a:t>Laokont i sinovi</a:t>
            </a:r>
            <a:endParaRPr dirty="0">
              <a:latin typeface="+mn-lt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311675" y="2210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4343"/>
                </a:solidFill>
              </a:rPr>
              <a:t>A</a:t>
            </a:r>
            <a:r>
              <a:rPr lang="hr" sz="1800" dirty="0">
                <a:solidFill>
                  <a:srgbClr val="434343"/>
                </a:solidFill>
                <a:latin typeface="+mj-lt"/>
              </a:rPr>
              <a:t>ko si pažljivo slijedio/la upute u bilježnici bi trebao/la imati ove podatke:</a:t>
            </a:r>
            <a:endParaRPr sz="18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203975" y="767200"/>
            <a:ext cx="8628300" cy="41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 i="1" dirty="0">
                <a:solidFill>
                  <a:srgbClr val="990000"/>
                </a:solidFill>
              </a:rPr>
              <a:t>         </a:t>
            </a:r>
            <a:r>
              <a:rPr lang="hr" b="1" dirty="0">
                <a:solidFill>
                  <a:srgbClr val="990000"/>
                </a:solidFill>
                <a:latin typeface="+mj-lt"/>
              </a:rPr>
              <a:t>GRČKO PISMO, UMJETNOST, RELIGIJA, FILOZOFIJA I ZNANOST</a:t>
            </a:r>
            <a:endParaRPr b="1" dirty="0">
              <a:solidFill>
                <a:srgbClr val="990000"/>
              </a:solidFill>
              <a:latin typeface="+mj-lt"/>
            </a:endParaRPr>
          </a:p>
          <a:p>
            <a:pPr marL="457200" lvl="0" indent="-34290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AutoNum type="arabicPeriod"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Grčko pismo se zove alfabet.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AutoNum type="arabicPeriod"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Pismo nastaje preuzimanjem feničkog pisma i prilagođavanjem svojim potrebama.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AutoNum type="arabicPeriod"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 Zeus, Hera, Atena, Posejdon, Afrodita, Artemida, Apolon, Ares, Hermes, Demetra, Hefest </a:t>
            </a:r>
            <a:r>
              <a:rPr lang="en-GB" dirty="0" err="1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i</a:t>
            </a:r>
            <a:r>
              <a:rPr lang="hr-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 </a:t>
            </a: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Hestija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4572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U čast boga Zeusa održavale su se i sportske igre – OLIMPIJSKE IGRE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4572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 Prve su održane 776. g. pr. Kr</a:t>
            </a:r>
            <a:r>
              <a:rPr lang="en-GB" dirty="0" err="1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i</a:t>
            </a:r>
            <a:r>
              <a:rPr lang="hr-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sta. 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457200" lvl="0" indent="-34290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AutoNum type="arabicPeriod"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Na Olimpijskim igrama mogli su se natjecati samo mladići.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AutoNum type="arabicPeriod"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Igre: skok u dalj, boks, hrvanje, utrke u kočijama, trčanje u ratnoj opremi.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body" idx="1"/>
          </p:nvPr>
        </p:nvSpPr>
        <p:spPr>
          <a:xfrm>
            <a:off x="311700" y="690600"/>
            <a:ext cx="8520600" cy="3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6.  Pobjednik dobiva lovorov vijenac i slavu.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7. Heroji: Heraklo i Ahilej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      muza: Klio + crtež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8.  pisci: Eshil, Sofoklo, Euripid, Aristofan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     znanstvenici: Euklid, Arhimed, Pitagora, Eratosten, Hipokrat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      filozofi: Sokrat, Platon, Aristotel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      povjesničari: Herodot, Tukidid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HELENIZAM – razdoblje od 330. – 30. g. pr. Krista u kojem dolazi do miješanja grčke i makedonske kulture s kulturama Azije.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9. Smatrao ja da se to može postići vjenčanjem.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311700" y="303776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j-lt"/>
              </a:rPr>
              <a:t>ZA KRAJ</a:t>
            </a:r>
            <a:endParaRPr dirty="0">
              <a:latin typeface="+mj-lt"/>
            </a:endParaRPr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311700" y="1011176"/>
            <a:ext cx="8520600" cy="3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l-PL" sz="2400" dirty="0">
                <a:latin typeface="+mn-lt"/>
              </a:rPr>
              <a:t>Klikni na poveznicu i otvori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u="sng" dirty="0">
                <a:solidFill>
                  <a:schemeClr val="hlink"/>
                </a:solidFill>
                <a:latin typeface="+mn-lt"/>
                <a:hlinkClick r:id="rId3"/>
              </a:rPr>
              <a:t>KVIZ</a:t>
            </a:r>
            <a:endParaRPr sz="2400" dirty="0"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Želim ti puno uspjeha!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Izvori za učenika:  S. Bančić, T. Matanić: </a:t>
            </a:r>
            <a:r>
              <a:rPr lang="hr" i="1" dirty="0">
                <a:solidFill>
                  <a:srgbClr val="000000"/>
                </a:solidFill>
                <a:latin typeface="+mn-lt"/>
              </a:rPr>
              <a:t>KLIO 5</a:t>
            </a:r>
            <a:r>
              <a:rPr lang="hr" dirty="0">
                <a:solidFill>
                  <a:srgbClr val="000000"/>
                </a:solidFill>
                <a:latin typeface="+mn-lt"/>
              </a:rPr>
              <a:t>, udžbenik povijesti u petom razredu </a:t>
            </a:r>
            <a:r>
              <a:rPr lang="hr-HR" dirty="0">
                <a:solidFill>
                  <a:srgbClr val="000000"/>
                </a:solidFill>
                <a:latin typeface="+mn-lt"/>
              </a:rPr>
              <a:t>osnovne škole</a:t>
            </a:r>
            <a:r>
              <a:rPr lang="hr" dirty="0">
                <a:solidFill>
                  <a:srgbClr val="000000"/>
                </a:solidFill>
                <a:latin typeface="+mn-lt"/>
              </a:rPr>
              <a:t>, Š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k</a:t>
            </a:r>
            <a:r>
              <a:rPr lang="hr-HR" dirty="0" err="1">
                <a:solidFill>
                  <a:srgbClr val="000000"/>
                </a:solidFill>
                <a:latin typeface="+mn-lt"/>
              </a:rPr>
              <a:t>olska</a:t>
            </a:r>
            <a:r>
              <a:rPr lang="hr-HR" dirty="0">
                <a:solidFill>
                  <a:srgbClr val="000000"/>
                </a:solidFill>
                <a:latin typeface="+mn-lt"/>
              </a:rPr>
              <a:t> knjiga</a:t>
            </a:r>
            <a:r>
              <a:rPr lang="hr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Z</a:t>
            </a:r>
            <a:r>
              <a:rPr lang="hr-HR" dirty="0" err="1">
                <a:solidFill>
                  <a:srgbClr val="000000"/>
                </a:solidFill>
                <a:latin typeface="+mn-lt"/>
              </a:rPr>
              <a:t>agreb</a:t>
            </a:r>
            <a:r>
              <a:rPr lang="hr-HR" dirty="0">
                <a:solidFill>
                  <a:srgbClr val="000000"/>
                </a:solidFill>
                <a:latin typeface="+mn-lt"/>
              </a:rPr>
              <a:t>, 2019.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-PL" dirty="0">
                <a:solidFill>
                  <a:srgbClr val="C00000"/>
                </a:solidFill>
                <a:latin typeface="+mn-lt"/>
              </a:rPr>
              <a:t>Klikni na poveznicu i otvori dodatni digitalni sadržaj na e-sferi:</a:t>
            </a:r>
            <a:endParaRPr lang="hr" u="sng" dirty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sz="2000" u="sng" dirty="0">
                <a:solidFill>
                  <a:srgbClr val="C0000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e-sfera</a:t>
            </a:r>
            <a:endParaRPr sz="2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j-lt"/>
              </a:rPr>
              <a:t>Ishodi</a:t>
            </a:r>
            <a:endParaRPr dirty="0">
              <a:latin typeface="+mj-lt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Nakon ove teme moći ćeš: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lvl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imenovati neke grčke bogove, filozofe i umjetnike 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objasniti kako su se Grci odnosili prema bogovima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usporediti Olimpijske igre u staroj Grčkoj i danas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objasniti važnost grčkih kazališta u svakidašnjem životu Grka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j-lt"/>
              </a:rPr>
              <a:t>ponovimo</a:t>
            </a:r>
            <a:endParaRPr dirty="0">
              <a:latin typeface="+mj-lt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AutoNum type="arabicPeriod"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Kako nazivamo ljude koji vjeruju u jednog</a:t>
            </a:r>
            <a:r>
              <a:rPr lang="en-GB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a</a:t>
            </a:r>
            <a:r>
              <a:rPr lang="hr-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, a kako u</a:t>
            </a: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 više bogova?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AutoNum type="arabicPeriod"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Navedi vrste pisma i po jedan primjer za svaku.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AutoNum type="arabicPeriod"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Kako se zove pismo koje koriste Mikenjani?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hr"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U ovoj temi upoznat ćemo pismo, umjetnost i vjerovanja starih Grka.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Prilikom rada bit će ti potreban udžbenik, bilježnica, olovka, gumica.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Ne moraš sve zadatke napraviti u istom danu</a:t>
            </a:r>
            <a:r>
              <a:rPr lang="hr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3200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j-lt"/>
                <a:ea typeface="Nunito"/>
                <a:cs typeface="Nunito"/>
                <a:sym typeface="Nunito"/>
              </a:rPr>
              <a:t>Napiši u bilježnicu naslov i današnji datum.</a:t>
            </a:r>
            <a:endParaRPr dirty="0">
              <a:solidFill>
                <a:srgbClr val="000000"/>
              </a:solidFill>
              <a:latin typeface="+mj-lt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3000" b="1" dirty="0">
                <a:solidFill>
                  <a:srgbClr val="990000"/>
                </a:solidFill>
                <a:latin typeface="+mj-lt"/>
                <a:ea typeface="Nunito"/>
                <a:cs typeface="Nunito"/>
                <a:sym typeface="Nunito"/>
              </a:rPr>
              <a:t>GRČKO PISMO, UMJETNOST, RELIGIJA, FILOZOFIJA I ZNANOST</a:t>
            </a:r>
            <a:endParaRPr sz="3000" b="1" dirty="0">
              <a:solidFill>
                <a:srgbClr val="990000"/>
              </a:solidFill>
              <a:latin typeface="+mj-lt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j-lt"/>
              </a:rPr>
              <a:t>GRČKO PISMO</a:t>
            </a:r>
            <a:endParaRPr dirty="0">
              <a:latin typeface="+mj-lt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➤ </a:t>
            </a: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pročitaj tekst u udžbeniku na str. 146. i u bilježnicu napiši :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AutoNum type="arabicPeriod"/>
            </a:pPr>
            <a:r>
              <a:rPr lang="hr" b="1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Kako se zove grčko pismo koje nastaje krajem 9. st. pr. Kr</a:t>
            </a:r>
            <a:r>
              <a:rPr lang="en-GB" b="1" dirty="0" err="1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i</a:t>
            </a:r>
            <a:r>
              <a:rPr lang="hr-HR" b="1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sta</a:t>
            </a:r>
            <a:r>
              <a:rPr lang="hr" b="1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?</a:t>
            </a:r>
            <a:endParaRPr b="1"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AutoNum type="arabicPeriod"/>
            </a:pPr>
            <a:r>
              <a:rPr lang="hr" b="1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Napiši kako nastaje to pismo?</a:t>
            </a:r>
            <a:endParaRPr b="1"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625" y="2928925"/>
            <a:ext cx="5655475" cy="19883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392900" y="3584775"/>
            <a:ext cx="2762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+mn-lt"/>
                <a:ea typeface="Open Sans"/>
                <a:cs typeface="Open Sans"/>
                <a:sym typeface="Open Sans"/>
              </a:rPr>
              <a:t>L</a:t>
            </a:r>
            <a:r>
              <a:rPr lang="hr" dirty="0">
                <a:latin typeface="+mn-lt"/>
                <a:ea typeface="Open Sans"/>
                <a:cs typeface="Open Sans"/>
                <a:sym typeface="Open Sans"/>
              </a:rPr>
              <a:t>inear</a:t>
            </a:r>
            <a:r>
              <a:rPr lang="en-GB" dirty="0">
                <a:latin typeface="+mn-lt"/>
                <a:ea typeface="Open Sans"/>
                <a:cs typeface="Open Sans"/>
                <a:sym typeface="Open Sans"/>
              </a:rPr>
              <a:t>n</a:t>
            </a:r>
            <a:r>
              <a:rPr lang="hr-HR" dirty="0">
                <a:latin typeface="+mn-lt"/>
                <a:ea typeface="Open Sans"/>
                <a:cs typeface="Open Sans"/>
                <a:sym typeface="Open Sans"/>
              </a:rPr>
              <a:t>o</a:t>
            </a:r>
            <a:r>
              <a:rPr lang="hr" dirty="0">
                <a:latin typeface="+mn-lt"/>
                <a:ea typeface="Open Sans"/>
                <a:cs typeface="Open Sans"/>
                <a:sym typeface="Open Sans"/>
              </a:rPr>
              <a:t> B </a:t>
            </a:r>
            <a:r>
              <a:rPr lang="en-GB" dirty="0">
                <a:latin typeface="+mn-lt"/>
                <a:ea typeface="Open Sans"/>
                <a:cs typeface="Open Sans"/>
                <a:sym typeface="Open Sans"/>
              </a:rPr>
              <a:t>p</a:t>
            </a:r>
            <a:r>
              <a:rPr lang="hr-HR" dirty="0" err="1">
                <a:latin typeface="+mn-lt"/>
                <a:ea typeface="Open Sans"/>
                <a:cs typeface="Open Sans"/>
                <a:sym typeface="Open Sans"/>
              </a:rPr>
              <a:t>ismo</a:t>
            </a:r>
            <a:r>
              <a:rPr lang="hr-HR" dirty="0">
                <a:latin typeface="+mn-lt"/>
                <a:ea typeface="Open Sans"/>
                <a:cs typeface="Open Sans"/>
                <a:sym typeface="Open Sans"/>
              </a:rPr>
              <a:t>,</a:t>
            </a:r>
            <a:endParaRPr dirty="0">
              <a:latin typeface="+mn-lt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n-lt"/>
                <a:ea typeface="Open Sans"/>
                <a:cs typeface="Open Sans"/>
                <a:sym typeface="Open Sans"/>
              </a:rPr>
              <a:t>dešifirao ga </a:t>
            </a:r>
            <a:r>
              <a:rPr lang="en-GB" dirty="0">
                <a:latin typeface="+mn-lt"/>
                <a:ea typeface="Open Sans"/>
                <a:cs typeface="Open Sans"/>
                <a:sym typeface="Open Sans"/>
              </a:rPr>
              <a:t>j</a:t>
            </a:r>
            <a:r>
              <a:rPr lang="hr-HR" dirty="0">
                <a:latin typeface="+mn-lt"/>
                <a:ea typeface="Open Sans"/>
                <a:cs typeface="Open Sans"/>
                <a:sym typeface="Open Sans"/>
              </a:rPr>
              <a:t>e</a:t>
            </a:r>
            <a:r>
              <a:rPr lang="hr" dirty="0">
                <a:latin typeface="+mn-lt"/>
                <a:ea typeface="Open Sans"/>
                <a:cs typeface="Open Sans"/>
                <a:sym typeface="Open Sans"/>
              </a:rPr>
              <a:t> Michael Ventris</a:t>
            </a:r>
            <a:endParaRPr dirty="0">
              <a:latin typeface="+mn-lt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j-lt"/>
              </a:rPr>
              <a:t>GRČKA RELIGIJA</a:t>
            </a:r>
            <a:endParaRPr dirty="0">
              <a:latin typeface="+mj-lt"/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Vjerojatno si kao malo dijete upoznao/</a:t>
            </a:r>
            <a:r>
              <a:rPr lang="en-GB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l</a:t>
            </a:r>
            <a:r>
              <a:rPr lang="hr-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a</a:t>
            </a: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 neke grčke bogove i junake.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Grčki mitovi nam govore o svijetu grčkih bogova, heroja i raznih natprirodnih bića.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Grci su svoje bogove prikazivali kao ljudska bića, te su vjerovali da su stalno prisutni u njihovom životu i da mogu utjecati na događaje.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lvl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najbolji primjer je ep </a:t>
            </a:r>
            <a:r>
              <a:rPr lang="hr" i="1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Ilijada</a:t>
            </a: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 (Homer) koji govori o utjecaju bogova na tijek Trojanskog rata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0100" y="160400"/>
            <a:ext cx="4041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dirty="0">
                <a:solidFill>
                  <a:srgbClr val="000000"/>
                </a:solidFill>
                <a:latin typeface="+mj-lt"/>
                <a:ea typeface="Nunito"/>
                <a:cs typeface="Nunito"/>
                <a:sym typeface="Nunito"/>
              </a:rPr>
              <a:t>P</a:t>
            </a:r>
            <a:r>
              <a:rPr lang="hr" sz="1800" b="0" dirty="0">
                <a:solidFill>
                  <a:srgbClr val="000000"/>
                </a:solidFill>
                <a:latin typeface="+mj-lt"/>
                <a:ea typeface="Nunito"/>
                <a:cs typeface="Nunito"/>
                <a:sym typeface="Nunito"/>
              </a:rPr>
              <a:t>lanina Olimp</a:t>
            </a:r>
            <a:endParaRPr sz="1800" b="0" dirty="0">
              <a:solidFill>
                <a:srgbClr val="000000"/>
              </a:solidFill>
              <a:latin typeface="+mj-lt"/>
              <a:ea typeface="Nunito"/>
              <a:cs typeface="Nunito"/>
              <a:sym typeface="Nunito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4655075" y="445025"/>
            <a:ext cx="41772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Vrhovni bog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G</a:t>
            </a:r>
            <a:r>
              <a:rPr lang="hr-HR" dirty="0" err="1">
                <a:solidFill>
                  <a:srgbClr val="0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rka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hr" dirty="0">
                <a:solidFill>
                  <a:srgbClr val="0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bio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j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e </a:t>
            </a:r>
            <a:r>
              <a:rPr lang="hr" b="1" dirty="0">
                <a:solidFill>
                  <a:srgbClr val="0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Zeus.</a:t>
            </a:r>
            <a:endParaRPr b="1" dirty="0">
              <a:solidFill>
                <a:srgbClr val="000000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➤ Pročitaj tekst u udžb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e</a:t>
            </a:r>
            <a:r>
              <a:rPr lang="hr-HR" dirty="0" err="1">
                <a:solidFill>
                  <a:srgbClr val="0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niku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na</a:t>
            </a:r>
            <a:r>
              <a:rPr lang="hr" dirty="0">
                <a:solidFill>
                  <a:srgbClr val="000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str. 147./148. i u bilježnici: </a:t>
            </a:r>
            <a:endParaRPr dirty="0">
              <a:solidFill>
                <a:srgbClr val="000000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 dirty="0">
                <a:solidFill>
                  <a:srgbClr val="000000"/>
                </a:solidFill>
                <a:latin typeface="+mn-lt"/>
                <a:ea typeface="Nunito"/>
                <a:cs typeface="Arial" panose="020B0604020202020204" pitchFamily="34" charset="0"/>
                <a:sym typeface="Nunito"/>
              </a:rPr>
              <a:t>3. Napravi tablicu u kojoj ćeš zapisati ime boga/božice i područje zaštite</a:t>
            </a:r>
            <a:r>
              <a:rPr lang="hr" b="1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.</a:t>
            </a:r>
            <a:endParaRPr b="1"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350" y="670400"/>
            <a:ext cx="4177275" cy="4044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7" name="Google Shape;107;p19"/>
          <p:cNvGraphicFramePr/>
          <p:nvPr>
            <p:extLst>
              <p:ext uri="{D42A27DB-BD31-4B8C-83A1-F6EECF244321}">
                <p14:modId xmlns:p14="http://schemas.microsoft.com/office/powerpoint/2010/main" val="1249374839"/>
              </p:ext>
            </p:extLst>
          </p:nvPr>
        </p:nvGraphicFramePr>
        <p:xfrm>
          <a:off x="4892175" y="2940763"/>
          <a:ext cx="3802900" cy="1774112"/>
        </p:xfrm>
        <a:graphic>
          <a:graphicData uri="http://schemas.openxmlformats.org/drawingml/2006/table">
            <a:tbl>
              <a:tblPr>
                <a:noFill/>
                <a:tableStyleId>{25FC07E1-DDF3-44F9-BE7C-B8E866DA29BC}</a:tableStyleId>
              </a:tblPr>
              <a:tblGrid>
                <a:gridCol w="201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06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b="1" dirty="0"/>
                        <a:t>bog/božica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b="1" dirty="0"/>
                        <a:t>područje zaštite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62500" y="898025"/>
            <a:ext cx="8520600" cy="3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Grci su bogovima gradili </a:t>
            </a:r>
            <a:r>
              <a:rPr lang="hr" u="sng" dirty="0">
                <a:solidFill>
                  <a:srgbClr val="E06666"/>
                </a:solidFill>
                <a:latin typeface="+mn-lt"/>
                <a:ea typeface="Nunito"/>
                <a:cs typeface="Nunito"/>
                <a:sym typeface="Nunito"/>
                <a:hlinkClick r:id="rId3"/>
              </a:rPr>
              <a:t>HRAMOVE</a:t>
            </a:r>
            <a:r>
              <a:rPr lang="hr" dirty="0">
                <a:solidFill>
                  <a:srgbClr val="E06666"/>
                </a:solidFill>
                <a:latin typeface="+mn-lt"/>
                <a:ea typeface="Nunito"/>
                <a:cs typeface="Nunito"/>
                <a:sym typeface="Nunito"/>
              </a:rPr>
              <a:t>,</a:t>
            </a: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 u kojima su se molili i prinosili žrtve bogovima. Najčešće su žrtvovali životinje.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Osim hramova Grci su posjećivali i proročišta. Najpoznatija </a:t>
            </a:r>
            <a:r>
              <a:rPr lang="hr" u="sng" dirty="0">
                <a:solidFill>
                  <a:srgbClr val="E06666"/>
                </a:solidFill>
                <a:latin typeface="+mn-lt"/>
                <a:ea typeface="Nunito"/>
                <a:cs typeface="Nunito"/>
                <a:sym typeface="Nunito"/>
                <a:hlinkClick r:id="rId4"/>
              </a:rPr>
              <a:t>PROROČICA</a:t>
            </a: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 bila je Pitija, koja je davala dvosmislene izjave.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 dirty="0">
                <a:solidFill>
                  <a:srgbClr val="990000"/>
                </a:solidFill>
                <a:latin typeface="+mn-lt"/>
                <a:ea typeface="Nunito"/>
                <a:cs typeface="Nunito"/>
                <a:sym typeface="Nunito"/>
              </a:rPr>
              <a:t>U čast boga Zeusa održavale su se i sportske igre – OLIMPIJSKE IGRE.</a:t>
            </a:r>
            <a:endParaRPr b="1" dirty="0">
              <a:solidFill>
                <a:srgbClr val="99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 dirty="0">
                <a:solidFill>
                  <a:srgbClr val="990000"/>
                </a:solidFill>
                <a:latin typeface="+mn-lt"/>
                <a:ea typeface="Nunito"/>
                <a:cs typeface="Nunito"/>
                <a:sym typeface="Nunito"/>
              </a:rPr>
              <a:t>Prve su održane 776. g. pr. Kr</a:t>
            </a:r>
            <a:r>
              <a:rPr lang="en-GB" b="1" dirty="0" err="1">
                <a:solidFill>
                  <a:srgbClr val="990000"/>
                </a:solidFill>
                <a:latin typeface="+mn-lt"/>
                <a:ea typeface="Nunito"/>
                <a:cs typeface="Nunito"/>
                <a:sym typeface="Nunito"/>
              </a:rPr>
              <a:t>i</a:t>
            </a:r>
            <a:r>
              <a:rPr lang="hr-HR" b="1" dirty="0">
                <a:solidFill>
                  <a:srgbClr val="990000"/>
                </a:solidFill>
                <a:latin typeface="+mn-lt"/>
                <a:ea typeface="Nunito"/>
                <a:cs typeface="Nunito"/>
                <a:sym typeface="Nunito"/>
              </a:rPr>
              <a:t>sta.</a:t>
            </a:r>
            <a:endParaRPr b="1" dirty="0">
              <a:solidFill>
                <a:srgbClr val="99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napiši u bilježnicu obojeni tekst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  <a:p>
            <a:pPr lvl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+mn-lt"/>
                <a:ea typeface="Nunito"/>
                <a:cs typeface="Nunito"/>
                <a:sym typeface="Nunito"/>
              </a:rPr>
              <a:t>prisjeti se koja era počinje Olimpijskim igrama</a:t>
            </a:r>
            <a:endParaRPr dirty="0">
              <a:solidFill>
                <a:srgbClr val="000000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191050" y="98057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➤</a:t>
            </a:r>
            <a:r>
              <a:rPr lang="hr" dirty="0">
                <a:solidFill>
                  <a:srgbClr val="000000"/>
                </a:solidFill>
                <a:latin typeface="+mn-lt"/>
              </a:rPr>
              <a:t> Pročitaj tekst u udžb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e</a:t>
            </a:r>
            <a:r>
              <a:rPr lang="hr-HR" dirty="0" err="1">
                <a:solidFill>
                  <a:srgbClr val="000000"/>
                </a:solidFill>
                <a:latin typeface="+mn-lt"/>
              </a:rPr>
              <a:t>niku</a:t>
            </a:r>
            <a:r>
              <a:rPr lang="hr-HR" dirty="0">
                <a:solidFill>
                  <a:srgbClr val="000000"/>
                </a:solidFill>
                <a:latin typeface="+mn-lt"/>
              </a:rPr>
              <a:t> na</a:t>
            </a:r>
            <a:r>
              <a:rPr lang="hr" dirty="0">
                <a:solidFill>
                  <a:srgbClr val="000000"/>
                </a:solidFill>
                <a:latin typeface="+mn-lt"/>
              </a:rPr>
              <a:t> str. 150./151. i napiši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u bilježnicu: 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 dirty="0">
                <a:solidFill>
                  <a:srgbClr val="000000"/>
                </a:solidFill>
                <a:latin typeface="+mn-lt"/>
              </a:rPr>
              <a:t>4.  Tko je mogao sudjelovati u igrama?  </a:t>
            </a:r>
            <a:endParaRPr b="1" dirty="0">
              <a:solidFill>
                <a:srgbClr val="000000"/>
              </a:solidFill>
              <a:latin typeface="+mn-l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 dirty="0">
                <a:solidFill>
                  <a:srgbClr val="000000"/>
                </a:solidFill>
                <a:latin typeface="+mn-lt"/>
              </a:rPr>
              <a:t>5.  Navedi neke discipline ( sportove)</a:t>
            </a:r>
            <a:endParaRPr b="1" dirty="0">
              <a:solidFill>
                <a:srgbClr val="000000"/>
              </a:solidFill>
              <a:latin typeface="+mn-l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 dirty="0">
                <a:solidFill>
                  <a:srgbClr val="000000"/>
                </a:solidFill>
                <a:latin typeface="+mn-lt"/>
              </a:rPr>
              <a:t>6. Što dobiva pobjednik za nagradu?</a:t>
            </a:r>
            <a:endParaRPr b="1" dirty="0">
              <a:solidFill>
                <a:srgbClr val="000000"/>
              </a:solidFill>
              <a:latin typeface="+mn-l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 i="1" dirty="0">
                <a:solidFill>
                  <a:srgbClr val="000000"/>
                </a:solidFill>
                <a:latin typeface="+mn-lt"/>
              </a:rPr>
              <a:t>USPOREDI</a:t>
            </a:r>
            <a:endParaRPr b="1" i="1" dirty="0">
              <a:solidFill>
                <a:srgbClr val="000000"/>
              </a:solidFill>
              <a:latin typeface="+mn-lt"/>
            </a:endParaRPr>
          </a:p>
          <a:p>
            <a:pPr lvl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+mn-lt"/>
              </a:rPr>
              <a:t>današnje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O</a:t>
            </a:r>
            <a:r>
              <a:rPr lang="hr" dirty="0">
                <a:solidFill>
                  <a:srgbClr val="000000"/>
                </a:solidFill>
                <a:latin typeface="+mn-lt"/>
              </a:rPr>
              <a:t>limpijske igre (sportovi koji sudjeluju i nagrade za pobjednike) i grčke igre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0125" y="349200"/>
            <a:ext cx="2229825" cy="30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975</Words>
  <Application>Microsoft Office PowerPoint</Application>
  <PresentationFormat>Prikaz na zaslonu (16:9)</PresentationFormat>
  <Paragraphs>101</Paragraphs>
  <Slides>18</Slides>
  <Notes>18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PT Sans Narrow</vt:lpstr>
      <vt:lpstr>Open Sans</vt:lpstr>
      <vt:lpstr>Nunito</vt:lpstr>
      <vt:lpstr>Arial</vt:lpstr>
      <vt:lpstr>Tropic</vt:lpstr>
      <vt:lpstr>GRČKO PISMO, UMJETNOST, RELIGIJA, FILOZOFIJA I ZNANOST</vt:lpstr>
      <vt:lpstr>Ishodi</vt:lpstr>
      <vt:lpstr>ponovimo</vt:lpstr>
      <vt:lpstr>PowerPoint prezentacija</vt:lpstr>
      <vt:lpstr>GRČKO PISMO</vt:lpstr>
      <vt:lpstr>GRČKA RELIGIJA</vt:lpstr>
      <vt:lpstr>Planina Olimp</vt:lpstr>
      <vt:lpstr>PowerPoint prezentacija</vt:lpstr>
      <vt:lpstr>PowerPoint prezentacija</vt:lpstr>
      <vt:lpstr>Heroji i muze</vt:lpstr>
      <vt:lpstr>UMJETNOST, KNJIŽEVNOST I KAZALIŠTE</vt:lpstr>
      <vt:lpstr>PowerPoint prezentacija</vt:lpstr>
      <vt:lpstr>HELENIZAM</vt:lpstr>
      <vt:lpstr>Najpoznatije skulpture helenističke umjetnosti</vt:lpstr>
      <vt:lpstr>Ako si pažljivo slijedio/la upute u bilježnici bi trebao/la imati ove podatke:</vt:lpstr>
      <vt:lpstr>PowerPoint prezentacija</vt:lpstr>
      <vt:lpstr>PowerPoint prezentacija</vt:lpstr>
      <vt:lpstr>ZA 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GRČKO PISMO, UMJETNOST, RELIGIJA, FILOZOFIJA I ZNANOST</dc:title>
  <cp:lastModifiedBy>Deniver Vukelić</cp:lastModifiedBy>
  <cp:revision>8</cp:revision>
  <dcterms:modified xsi:type="dcterms:W3CDTF">2020-03-26T10:07:18Z</dcterms:modified>
</cp:coreProperties>
</file>